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76" r:id="rId5"/>
    <p:sldId id="363" r:id="rId6"/>
    <p:sldId id="383" r:id="rId7"/>
    <p:sldId id="384" r:id="rId8"/>
    <p:sldId id="385" r:id="rId9"/>
    <p:sldId id="386" r:id="rId10"/>
    <p:sldId id="387" r:id="rId11"/>
    <p:sldId id="372"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02" autoAdjust="0"/>
    <p:restoredTop sz="96247" autoAdjust="0"/>
  </p:normalViewPr>
  <p:slideViewPr>
    <p:cSldViewPr snapToGrid="0" showGuides="1">
      <p:cViewPr varScale="1">
        <p:scale>
          <a:sx n="111" d="100"/>
          <a:sy n="111" d="100"/>
        </p:scale>
        <p:origin x="648" y="96"/>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7/16/2025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sz="1400" b="1" dirty="0">
                <a:latin typeface="Spectral"/>
              </a:rPr>
              <a:t>Data processing</a:t>
            </a:r>
            <a:r>
              <a:rPr lang="en-US" sz="1400" dirty="0">
                <a:latin typeface="Spectral"/>
              </a:rPr>
              <a:t> refers to the process of collecting, transforming, and organizing raw data into meaningful information that can be used for analysis, decision-making, or automated systems. It involves a sequence of steps where data is input, processed, and output in a usable format.</a:t>
            </a:r>
          </a:p>
          <a:p>
            <a:endParaRPr lang="en-US" sz="100" dirty="0">
              <a:latin typeface="Spectral"/>
            </a:endParaRPr>
          </a:p>
          <a:p>
            <a:r>
              <a:rPr lang="en-US" sz="1400" dirty="0">
                <a:latin typeface="Spectral"/>
              </a:rPr>
              <a:t>In the world of big data, </a:t>
            </a:r>
            <a:r>
              <a:rPr lang="en-US" sz="1400" b="1" dirty="0">
                <a:latin typeface="Spectral"/>
              </a:rPr>
              <a:t>batch processing</a:t>
            </a:r>
            <a:r>
              <a:rPr lang="en-US" sz="1400" dirty="0">
                <a:latin typeface="Spectral"/>
              </a:rPr>
              <a:t> and </a:t>
            </a:r>
            <a:r>
              <a:rPr lang="en-US" sz="1400" b="1" dirty="0">
                <a:latin typeface="Spectral"/>
              </a:rPr>
              <a:t>stream processing</a:t>
            </a:r>
            <a:r>
              <a:rPr lang="en-US" sz="1400" dirty="0">
                <a:latin typeface="Spectral"/>
              </a:rPr>
              <a:t> are the two common approaches to </a:t>
            </a:r>
            <a:r>
              <a:rPr lang="en-US" sz="1400" b="1" dirty="0">
                <a:latin typeface="Spectral"/>
              </a:rPr>
              <a:t>process large amounts of data</a:t>
            </a:r>
            <a:r>
              <a:rPr lang="en-US" sz="1400" dirty="0">
                <a:latin typeface="Spectral"/>
              </a:rPr>
              <a:t>.</a:t>
            </a:r>
          </a:p>
          <a:p>
            <a:endParaRPr lang="en-US" sz="100" dirty="0">
              <a:latin typeface="Spectral"/>
            </a:endParaRPr>
          </a:p>
          <a:p>
            <a:r>
              <a:rPr lang="en-US" sz="1400" dirty="0">
                <a:latin typeface="Spectral"/>
              </a:rPr>
              <a:t>While both the approaches aim to process data, they differ in </a:t>
            </a:r>
            <a:r>
              <a:rPr lang="en-US" sz="1400" b="1" dirty="0">
                <a:latin typeface="Spectral"/>
              </a:rPr>
              <a:t>execution</a:t>
            </a:r>
            <a:r>
              <a:rPr lang="en-US" sz="1400" dirty="0">
                <a:latin typeface="Spectral"/>
              </a:rPr>
              <a:t> and are suited for different use cases.</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Batch vs Stream Processing</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3B1742AC-8C96-2C75-89C8-F50703419F81}"/>
              </a:ext>
            </a:extLst>
          </p:cNvPr>
          <p:cNvPicPr>
            <a:picLocks noChangeAspect="1"/>
          </p:cNvPicPr>
          <p:nvPr/>
        </p:nvPicPr>
        <p:blipFill>
          <a:blip r:embed="rId2"/>
          <a:srcRect t="26792" b="16478"/>
          <a:stretch>
            <a:fillRect/>
          </a:stretch>
        </p:blipFill>
        <p:spPr>
          <a:xfrm>
            <a:off x="376356" y="3887971"/>
            <a:ext cx="5933847" cy="2244164"/>
          </a:xfrm>
          <a:prstGeom prst="rect">
            <a:avLst/>
          </a:prstGeom>
        </p:spPr>
      </p:pic>
      <p:pic>
        <p:nvPicPr>
          <p:cNvPr id="9" name="Picture 8">
            <a:extLst>
              <a:ext uri="{FF2B5EF4-FFF2-40B4-BE49-F238E27FC236}">
                <a16:creationId xmlns:a16="http://schemas.microsoft.com/office/drawing/2014/main" id="{3E883E39-4BFD-2C7B-5AA1-37C105F4B524}"/>
              </a:ext>
            </a:extLst>
          </p:cNvPr>
          <p:cNvPicPr>
            <a:picLocks noChangeAspect="1"/>
          </p:cNvPicPr>
          <p:nvPr/>
        </p:nvPicPr>
        <p:blipFill>
          <a:blip r:embed="rId3"/>
          <a:stretch>
            <a:fillRect/>
          </a:stretch>
        </p:blipFill>
        <p:spPr>
          <a:xfrm>
            <a:off x="6175849" y="1824777"/>
            <a:ext cx="6036906" cy="4024604"/>
          </a:xfrm>
          <a:prstGeom prst="rect">
            <a:avLst/>
          </a:prstGeom>
        </p:spPr>
      </p:pic>
    </p:spTree>
    <p:extLst>
      <p:ext uri="{BB962C8B-B14F-4D97-AF65-F5344CB8AC3E}">
        <p14:creationId xmlns:p14="http://schemas.microsoft.com/office/powerpoint/2010/main" val="77554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200" b="1" dirty="0">
                <a:latin typeface="Spectral"/>
              </a:rPr>
              <a:t>Batch processing</a:t>
            </a:r>
            <a:r>
              <a:rPr lang="en-US" sz="1200" dirty="0">
                <a:latin typeface="Spectral"/>
              </a:rPr>
              <a:t> is a traditional approach to data processing that has been around for decades.</a:t>
            </a:r>
          </a:p>
          <a:p>
            <a:r>
              <a:rPr lang="en-US" sz="1200" dirty="0">
                <a:latin typeface="Spectral"/>
              </a:rPr>
              <a:t>It involves:</a:t>
            </a:r>
          </a:p>
          <a:p>
            <a:pPr marL="285750" indent="-285750">
              <a:buFont typeface="Wingdings" panose="05000000000000000000" pitchFamily="2" charset="2"/>
              <a:buChar char="§"/>
            </a:pPr>
            <a:r>
              <a:rPr lang="en-US" sz="1200" b="1" dirty="0">
                <a:latin typeface="Spectral"/>
              </a:rPr>
              <a:t>Collecting</a:t>
            </a:r>
            <a:r>
              <a:rPr lang="en-US" sz="1200" dirty="0">
                <a:latin typeface="Spectral"/>
              </a:rPr>
              <a:t> and </a:t>
            </a:r>
            <a:r>
              <a:rPr lang="en-US" sz="1200" b="1" dirty="0">
                <a:latin typeface="Spectral"/>
              </a:rPr>
              <a:t>storing</a:t>
            </a:r>
            <a:r>
              <a:rPr lang="en-US" sz="1200" dirty="0">
                <a:latin typeface="Spectral"/>
              </a:rPr>
              <a:t> data over a period of time (hours, days, or even weeks).</a:t>
            </a:r>
          </a:p>
          <a:p>
            <a:pPr marL="285750" indent="-285750">
              <a:buFont typeface="Wingdings" panose="05000000000000000000" pitchFamily="2" charset="2"/>
              <a:buChar char="§"/>
            </a:pPr>
            <a:r>
              <a:rPr lang="en-US" sz="1200" dirty="0">
                <a:latin typeface="Spectral"/>
              </a:rPr>
              <a:t>Processing this data in </a:t>
            </a:r>
            <a:r>
              <a:rPr lang="en-US" sz="1200" b="1" dirty="0">
                <a:latin typeface="Spectral"/>
              </a:rPr>
              <a:t>bulk</a:t>
            </a:r>
            <a:r>
              <a:rPr lang="en-US" sz="1200" dirty="0">
                <a:latin typeface="Spectral"/>
              </a:rPr>
              <a:t> at </a:t>
            </a:r>
            <a:r>
              <a:rPr lang="en-US" sz="1200" b="1" dirty="0">
                <a:latin typeface="Spectral"/>
              </a:rPr>
              <a:t>scheduled intervals.</a:t>
            </a:r>
            <a:endParaRPr lang="en-US" sz="1200" dirty="0">
              <a:latin typeface="Spectral"/>
            </a:endParaRPr>
          </a:p>
          <a:p>
            <a:pPr marL="285750" indent="-285750">
              <a:buFont typeface="Wingdings" panose="05000000000000000000" pitchFamily="2" charset="2"/>
              <a:buChar char="§"/>
            </a:pPr>
            <a:r>
              <a:rPr lang="en-US" sz="1200" dirty="0">
                <a:latin typeface="Spectral"/>
              </a:rPr>
              <a:t>Producing some output data.</a:t>
            </a:r>
          </a:p>
          <a:p>
            <a:r>
              <a:rPr lang="en-IN" sz="1400" b="1" dirty="0">
                <a:latin typeface="Spectral"/>
              </a:rPr>
              <a:t>Key Characteristics:</a:t>
            </a:r>
          </a:p>
          <a:p>
            <a:pPr marL="285750" indent="-285750">
              <a:buFont typeface="Wingdings" panose="05000000000000000000" pitchFamily="2" charset="2"/>
              <a:buChar char="§"/>
            </a:pPr>
            <a:r>
              <a:rPr lang="en-US" sz="1200" b="1" dirty="0">
                <a:latin typeface="Spectral"/>
              </a:rPr>
              <a:t>Scheduled</a:t>
            </a:r>
            <a:r>
              <a:rPr lang="en-US" sz="1200" dirty="0">
                <a:latin typeface="Spectral"/>
              </a:rPr>
              <a:t>: It processes data at scheduled intervals, such as daily, weekly, or monthly.</a:t>
            </a:r>
          </a:p>
          <a:p>
            <a:pPr marL="285750" indent="-285750">
              <a:buFont typeface="Wingdings" panose="05000000000000000000" pitchFamily="2" charset="2"/>
              <a:buChar char="§"/>
            </a:pPr>
            <a:r>
              <a:rPr lang="en-US" sz="1200" b="1" dirty="0">
                <a:latin typeface="Spectral"/>
              </a:rPr>
              <a:t>High throughput</a:t>
            </a:r>
            <a:r>
              <a:rPr lang="en-US" sz="1200" dirty="0">
                <a:latin typeface="Spectral"/>
              </a:rPr>
              <a:t>: Since large volumes of data are processed together, it achieves high throughput.</a:t>
            </a:r>
          </a:p>
          <a:p>
            <a:pPr marL="285750" indent="-285750">
              <a:buFont typeface="Wingdings" panose="05000000000000000000" pitchFamily="2" charset="2"/>
              <a:buChar char="§"/>
            </a:pPr>
            <a:r>
              <a:rPr lang="en-US" sz="1200" b="1" dirty="0">
                <a:latin typeface="Spectral"/>
              </a:rPr>
              <a:t>Latency</a:t>
            </a:r>
            <a:r>
              <a:rPr lang="en-US" sz="1200" dirty="0">
                <a:latin typeface="Spectral"/>
              </a:rPr>
              <a:t>: There is inherent latency because data is processed after being accumulated over a period.</a:t>
            </a:r>
          </a:p>
          <a:p>
            <a:pPr marL="285750" indent="-285750">
              <a:buFont typeface="Wingdings" panose="05000000000000000000" pitchFamily="2" charset="2"/>
              <a:buChar char="§"/>
            </a:pPr>
            <a:r>
              <a:rPr lang="en-US" sz="1200" b="1" dirty="0">
                <a:latin typeface="Spectral"/>
              </a:rPr>
              <a:t>Consistency</a:t>
            </a:r>
            <a:r>
              <a:rPr lang="en-US" sz="1200" dirty="0">
                <a:latin typeface="Spectral"/>
              </a:rPr>
              <a:t>: It ensures that the entire dataset is processed consistently.</a:t>
            </a:r>
          </a:p>
          <a:p>
            <a:r>
              <a:rPr lang="en-IN" sz="1400" b="1" dirty="0">
                <a:latin typeface="Spectral"/>
              </a:rPr>
              <a:t>Example Use Cases:</a:t>
            </a:r>
          </a:p>
          <a:p>
            <a:pPr marL="285750" indent="-285750">
              <a:buFont typeface="Wingdings" panose="05000000000000000000" pitchFamily="2" charset="2"/>
              <a:buChar char="§"/>
            </a:pPr>
            <a:r>
              <a:rPr lang="en-US" sz="1200" dirty="0">
                <a:latin typeface="Spectral"/>
              </a:rPr>
              <a:t>Generating end-of-day reports.</a:t>
            </a:r>
          </a:p>
          <a:p>
            <a:pPr marL="285750" indent="-285750">
              <a:buFont typeface="Wingdings" panose="05000000000000000000" pitchFamily="2" charset="2"/>
              <a:buChar char="§"/>
            </a:pPr>
            <a:r>
              <a:rPr lang="en-US" sz="1200" dirty="0">
                <a:latin typeface="Spectral"/>
              </a:rPr>
              <a:t>Processing payroll at the end of the month.</a:t>
            </a:r>
          </a:p>
          <a:p>
            <a:pPr marL="285750" indent="-285750">
              <a:buFont typeface="Wingdings" panose="05000000000000000000" pitchFamily="2" charset="2"/>
              <a:buChar char="§"/>
            </a:pPr>
            <a:r>
              <a:rPr lang="en-US" sz="1200" dirty="0">
                <a:latin typeface="Spectral"/>
              </a:rPr>
              <a:t>Performing large-scale ETL (Extract, Transform, Load) tasks.</a:t>
            </a:r>
          </a:p>
          <a:p>
            <a:endParaRPr lang="en-US" sz="1200" dirty="0">
              <a:latin typeface="Spectral"/>
            </a:endParaRPr>
          </a:p>
          <a:p>
            <a:endParaRPr lang="en-IN" sz="1050" b="1"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IN" dirty="0"/>
              <a:t>1. Batch Processing</a:t>
            </a:r>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CAD6BC3D-A12A-C978-B613-1DA2B3BAD91B}"/>
              </a:ext>
            </a:extLst>
          </p:cNvPr>
          <p:cNvPicPr>
            <a:picLocks noChangeAspect="1"/>
          </p:cNvPicPr>
          <p:nvPr/>
        </p:nvPicPr>
        <p:blipFill>
          <a:blip r:embed="rId2"/>
          <a:stretch>
            <a:fillRect/>
          </a:stretch>
        </p:blipFill>
        <p:spPr>
          <a:xfrm>
            <a:off x="6429374" y="1125220"/>
            <a:ext cx="5457825" cy="5457825"/>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4BE1761-4198-F810-26C0-15AE23225FBC}"/>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166506-C6DA-B0EB-F066-6C0A14B9F4F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5904B3AC-4E5A-706B-5C5E-3BDFB261F55F}"/>
              </a:ext>
            </a:extLst>
          </p:cNvPr>
          <p:cNvSpPr>
            <a:spLocks noGrp="1"/>
          </p:cNvSpPr>
          <p:nvPr>
            <p:ph type="body" sz="quarter" idx="28"/>
          </p:nvPr>
        </p:nvSpPr>
        <p:spPr>
          <a:xfrm>
            <a:off x="536732" y="1276202"/>
            <a:ext cx="5478741" cy="5330713"/>
          </a:xfrm>
        </p:spPr>
        <p:txBody>
          <a:bodyPr/>
          <a:lstStyle/>
          <a:p>
            <a:r>
              <a:rPr lang="en-IN" sz="1200" b="1" dirty="0">
                <a:latin typeface="Spectral"/>
              </a:rPr>
              <a:t>1. Data Collection:</a:t>
            </a:r>
          </a:p>
          <a:p>
            <a:r>
              <a:rPr lang="en-US" sz="1200" dirty="0">
                <a:latin typeface="Spectral"/>
              </a:rPr>
              <a:t>Data is collected over time and stored in a buffer, file system, database, or data warehouse. This phase can last for hours, days, or even months, depending on the business requirement.</a:t>
            </a:r>
          </a:p>
          <a:p>
            <a:r>
              <a:rPr lang="en-IN" sz="1200" b="1" dirty="0">
                <a:latin typeface="Spectral"/>
              </a:rPr>
              <a:t>2. Pre-processing:</a:t>
            </a:r>
          </a:p>
          <a:p>
            <a:r>
              <a:rPr lang="en-US" sz="1200" dirty="0">
                <a:latin typeface="Spectral"/>
              </a:rPr>
              <a:t>Before the batch is processed, the system may perform a series of preparatory steps such as data validation, cleaning, filtering, or aggregating.</a:t>
            </a:r>
          </a:p>
          <a:p>
            <a:r>
              <a:rPr lang="en-IN" sz="1200" b="1" dirty="0">
                <a:latin typeface="Spectral"/>
              </a:rPr>
              <a:t>3. Batch Execution:</a:t>
            </a:r>
          </a:p>
          <a:p>
            <a:r>
              <a:rPr lang="en-US" sz="1200" dirty="0">
                <a:latin typeface="Spectral"/>
              </a:rPr>
              <a:t>Once the data is ready, it is processed as a single unit. This can involve:</a:t>
            </a:r>
          </a:p>
          <a:p>
            <a:pPr marL="171450" indent="-171450">
              <a:buFont typeface="Wingdings" panose="05000000000000000000" pitchFamily="2" charset="2"/>
              <a:buChar char="§"/>
            </a:pPr>
            <a:r>
              <a:rPr lang="en-US" sz="1200" dirty="0">
                <a:latin typeface="Spectral"/>
              </a:rPr>
              <a:t>Running computations over the data.</a:t>
            </a:r>
          </a:p>
          <a:p>
            <a:pPr marL="171450" indent="-171450">
              <a:buFont typeface="Wingdings" panose="05000000000000000000" pitchFamily="2" charset="2"/>
              <a:buChar char="§"/>
            </a:pPr>
            <a:r>
              <a:rPr lang="en-US" sz="1200" dirty="0">
                <a:latin typeface="Spectral"/>
              </a:rPr>
              <a:t>Performing ETL (Extract, Transform, Load) operations.</a:t>
            </a:r>
          </a:p>
          <a:p>
            <a:pPr marL="171450" indent="-171450">
              <a:buFont typeface="Wingdings" panose="05000000000000000000" pitchFamily="2" charset="2"/>
              <a:buChar char="§"/>
            </a:pPr>
            <a:r>
              <a:rPr lang="en-US" sz="1200" dirty="0">
                <a:latin typeface="Spectral"/>
              </a:rPr>
              <a:t>Aggregating, summarizing, or transforming the data. Batch jobs are usually executed by a batch processing system or job scheduler that triggers the execution at scheduled intervals.</a:t>
            </a:r>
          </a:p>
          <a:p>
            <a:r>
              <a:rPr lang="en-IN" sz="1200" b="1" dirty="0">
                <a:latin typeface="Spectral"/>
              </a:rPr>
              <a:t>4. Post-processing:</a:t>
            </a:r>
          </a:p>
          <a:p>
            <a:r>
              <a:rPr lang="en-US" sz="1200" dirty="0">
                <a:latin typeface="Spectral"/>
              </a:rPr>
              <a:t>After the execution, the processed data is typically written back to the database, storage, or sent to another system for further use. Reporting or analytics tasks can also be triggered in this step.</a:t>
            </a:r>
          </a:p>
          <a:p>
            <a:r>
              <a:rPr lang="en-IN" sz="1200" b="1" dirty="0">
                <a:latin typeface="Spectral"/>
              </a:rPr>
              <a:t>5. Job Completion:</a:t>
            </a:r>
          </a:p>
          <a:p>
            <a:r>
              <a:rPr lang="en-US" sz="1200" dirty="0">
                <a:latin typeface="Spectral"/>
              </a:rPr>
              <a:t>Finally, the system marks the batch as complete and prepares for the next scheduled run.</a:t>
            </a:r>
            <a:endParaRPr lang="en-IN" sz="1200" b="1" dirty="0">
              <a:latin typeface="Spectral"/>
            </a:endParaRPr>
          </a:p>
        </p:txBody>
      </p:sp>
      <p:sp>
        <p:nvSpPr>
          <p:cNvPr id="5" name="Title 4">
            <a:extLst>
              <a:ext uri="{FF2B5EF4-FFF2-40B4-BE49-F238E27FC236}">
                <a16:creationId xmlns:a16="http://schemas.microsoft.com/office/drawing/2014/main" id="{81C638C0-7DEC-B4BA-69B5-B85B2BB88B46}"/>
              </a:ext>
            </a:extLst>
          </p:cNvPr>
          <p:cNvSpPr>
            <a:spLocks noGrp="1"/>
          </p:cNvSpPr>
          <p:nvPr>
            <p:ph type="title"/>
          </p:nvPr>
        </p:nvSpPr>
        <p:spPr>
          <a:xfrm>
            <a:off x="536732" y="251085"/>
            <a:ext cx="10202801" cy="913126"/>
          </a:xfrm>
        </p:spPr>
        <p:txBody>
          <a:bodyPr/>
          <a:lstStyle/>
          <a:p>
            <a:r>
              <a:rPr lang="en-IN" dirty="0"/>
              <a:t>Batch Processing Workflow</a:t>
            </a:r>
          </a:p>
        </p:txBody>
      </p:sp>
      <p:cxnSp>
        <p:nvCxnSpPr>
          <p:cNvPr id="4" name="Straight Connector 3">
            <a:extLst>
              <a:ext uri="{FF2B5EF4-FFF2-40B4-BE49-F238E27FC236}">
                <a16:creationId xmlns:a16="http://schemas.microsoft.com/office/drawing/2014/main" id="{30B53931-BB94-ADAB-269C-2185F58CD6DD}"/>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F610BA1-3AD9-ABCB-E1E1-901CE02B78E5}"/>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DA14C25F-6340-276C-BAFD-7C92AC0EE52C}"/>
              </a:ext>
            </a:extLst>
          </p:cNvPr>
          <p:cNvPicPr>
            <a:picLocks noChangeAspect="1"/>
          </p:cNvPicPr>
          <p:nvPr/>
        </p:nvPicPr>
        <p:blipFill>
          <a:blip r:embed="rId2"/>
          <a:stretch>
            <a:fillRect/>
          </a:stretch>
        </p:blipFill>
        <p:spPr>
          <a:xfrm>
            <a:off x="6369170" y="981895"/>
            <a:ext cx="5719312" cy="5719312"/>
          </a:xfrm>
          <a:prstGeom prst="rect">
            <a:avLst/>
          </a:prstGeom>
        </p:spPr>
      </p:pic>
    </p:spTree>
    <p:extLst>
      <p:ext uri="{BB962C8B-B14F-4D97-AF65-F5344CB8AC3E}">
        <p14:creationId xmlns:p14="http://schemas.microsoft.com/office/powerpoint/2010/main" val="1868813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F35F2C-A109-F077-EDDB-EF4E31835A98}"/>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544933E-EBF0-E78C-9936-6EAEE69EF9E7}"/>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7E11EE96-CCA8-D05D-EA48-CEE5C620E852}"/>
              </a:ext>
            </a:extLst>
          </p:cNvPr>
          <p:cNvSpPr>
            <a:spLocks noGrp="1"/>
          </p:cNvSpPr>
          <p:nvPr>
            <p:ph type="body" sz="quarter" idx="28"/>
          </p:nvPr>
        </p:nvSpPr>
        <p:spPr>
          <a:xfrm>
            <a:off x="536732" y="1276202"/>
            <a:ext cx="5478741" cy="5330713"/>
          </a:xfrm>
        </p:spPr>
        <p:txBody>
          <a:bodyPr/>
          <a:lstStyle/>
          <a:p>
            <a:pPr marL="171450" indent="-171450">
              <a:buFont typeface="Wingdings" panose="05000000000000000000" pitchFamily="2" charset="2"/>
              <a:buChar char="§"/>
            </a:pPr>
            <a:r>
              <a:rPr lang="en-US" sz="1200" b="1" dirty="0">
                <a:latin typeface="Spectral"/>
              </a:rPr>
              <a:t>Latency</a:t>
            </a:r>
            <a:r>
              <a:rPr lang="en-US" sz="1200" dirty="0">
                <a:latin typeface="Spectral"/>
              </a:rPr>
              <a:t>: The time it takes to collect data can be a bottleneck in situations where timely insights are required.</a:t>
            </a:r>
          </a:p>
          <a:p>
            <a:pPr marL="171450" indent="-171450">
              <a:buFont typeface="Wingdings" panose="05000000000000000000" pitchFamily="2" charset="2"/>
              <a:buChar char="§"/>
            </a:pPr>
            <a:r>
              <a:rPr lang="en-US" sz="1200" b="1" dirty="0">
                <a:latin typeface="Spectral"/>
              </a:rPr>
              <a:t>Storage</a:t>
            </a:r>
            <a:r>
              <a:rPr lang="en-US" sz="1200" dirty="0">
                <a:latin typeface="Spectral"/>
              </a:rPr>
              <a:t>: Batch systems require large amounts of storage to collect and hold data before processing. Storing massive datasets over time can be costly.</a:t>
            </a:r>
          </a:p>
          <a:p>
            <a:pPr marL="171450" indent="-171450">
              <a:buFont typeface="Wingdings" panose="05000000000000000000" pitchFamily="2" charset="2"/>
              <a:buChar char="§"/>
            </a:pPr>
            <a:r>
              <a:rPr lang="en-US" sz="1200" b="1" dirty="0">
                <a:latin typeface="Spectral"/>
              </a:rPr>
              <a:t>Resource Spikes</a:t>
            </a:r>
            <a:r>
              <a:rPr lang="en-US" sz="1200" dirty="0">
                <a:latin typeface="Spectral"/>
              </a:rPr>
              <a:t>: Batch processing jobs often consume significant system resources when they run, causing spikes in CPU, memory, and disk usage. This can slow down other system operations, especially during peak hours.</a:t>
            </a:r>
          </a:p>
          <a:p>
            <a:pPr marL="171450" indent="-171450">
              <a:buFont typeface="Wingdings" panose="05000000000000000000" pitchFamily="2" charset="2"/>
              <a:buChar char="§"/>
            </a:pPr>
            <a:r>
              <a:rPr lang="en-US" sz="1200" b="1" dirty="0">
                <a:latin typeface="Spectral"/>
              </a:rPr>
              <a:t>Failure and Error Handling</a:t>
            </a:r>
            <a:r>
              <a:rPr lang="en-US" sz="1200" dirty="0">
                <a:latin typeface="Spectral"/>
              </a:rPr>
              <a:t>: If an error occurs during a batch process, the entire batch may need to be reprocessed, leading to inefficiency and delays.</a:t>
            </a:r>
          </a:p>
          <a:p>
            <a:r>
              <a:rPr lang="en-IN" sz="1800" b="1" dirty="0">
                <a:latin typeface="Spectral"/>
              </a:rPr>
              <a:t>Frameworks and Tools</a:t>
            </a:r>
          </a:p>
          <a:p>
            <a:r>
              <a:rPr lang="en-IN" sz="1200" b="1" dirty="0">
                <a:latin typeface="Spectral"/>
              </a:rPr>
              <a:t>1. Apache Hadoop</a:t>
            </a:r>
          </a:p>
          <a:p>
            <a:r>
              <a:rPr lang="en-US" sz="1200" dirty="0">
                <a:latin typeface="Spectral"/>
              </a:rPr>
              <a:t>Hadoop is one of the most popular batch processing frameworks. It uses the </a:t>
            </a:r>
            <a:r>
              <a:rPr lang="en-US" sz="1200" b="1" dirty="0">
                <a:latin typeface="Spectral"/>
              </a:rPr>
              <a:t>MapReduce</a:t>
            </a:r>
            <a:r>
              <a:rPr lang="en-US" sz="1200" dirty="0">
                <a:latin typeface="Spectral"/>
              </a:rPr>
              <a:t> paradigm to split large datasets across a distributed cluster, process the data in parallel, and then aggregate the results.</a:t>
            </a:r>
          </a:p>
          <a:p>
            <a:r>
              <a:rPr lang="en-IN" sz="1200" b="1" dirty="0">
                <a:latin typeface="Spectral"/>
              </a:rPr>
              <a:t>2. Apache Spark</a:t>
            </a:r>
          </a:p>
          <a:p>
            <a:r>
              <a:rPr lang="en-US" sz="1200" dirty="0">
                <a:latin typeface="Spectral"/>
              </a:rPr>
              <a:t>Spark is a distributed computing system that supports batch processing through its </a:t>
            </a:r>
            <a:r>
              <a:rPr lang="en-US" sz="1200" b="1" dirty="0">
                <a:latin typeface="Spectral"/>
              </a:rPr>
              <a:t>RDD (Resilient Distributed Dataset)</a:t>
            </a:r>
            <a:r>
              <a:rPr lang="en-US" sz="1200" dirty="0">
                <a:latin typeface="Spectral"/>
              </a:rPr>
              <a:t> architecture. Spark is more efficient than Hadoop for certain workloads due to its in-memory processing capabilities.</a:t>
            </a:r>
          </a:p>
          <a:p>
            <a:r>
              <a:rPr lang="en-IN" sz="1200" b="1" dirty="0">
                <a:latin typeface="Spectral"/>
              </a:rPr>
              <a:t>3. AWS Batch</a:t>
            </a:r>
          </a:p>
          <a:p>
            <a:r>
              <a:rPr lang="en-US" sz="1200" dirty="0">
                <a:latin typeface="Spectral"/>
              </a:rPr>
              <a:t>AWS Batch allows developers to easily and efficiently run batch jobs on the cloud. It automatically provisions resources based on job requirements and scales resources up or down as needed.</a:t>
            </a:r>
          </a:p>
        </p:txBody>
      </p:sp>
      <p:sp>
        <p:nvSpPr>
          <p:cNvPr id="5" name="Title 4">
            <a:extLst>
              <a:ext uri="{FF2B5EF4-FFF2-40B4-BE49-F238E27FC236}">
                <a16:creationId xmlns:a16="http://schemas.microsoft.com/office/drawing/2014/main" id="{A58437E1-5D7A-057E-B3E5-C09824F8A3DB}"/>
              </a:ext>
            </a:extLst>
          </p:cNvPr>
          <p:cNvSpPr>
            <a:spLocks noGrp="1"/>
          </p:cNvSpPr>
          <p:nvPr>
            <p:ph type="title"/>
          </p:nvPr>
        </p:nvSpPr>
        <p:spPr>
          <a:xfrm>
            <a:off x="536732" y="251085"/>
            <a:ext cx="10202801" cy="913126"/>
          </a:xfrm>
        </p:spPr>
        <p:txBody>
          <a:bodyPr/>
          <a:lstStyle/>
          <a:p>
            <a:r>
              <a:rPr lang="en-IN" dirty="0"/>
              <a:t>Challenges in Batch Processing</a:t>
            </a:r>
          </a:p>
        </p:txBody>
      </p:sp>
      <p:cxnSp>
        <p:nvCxnSpPr>
          <p:cNvPr id="4" name="Straight Connector 3">
            <a:extLst>
              <a:ext uri="{FF2B5EF4-FFF2-40B4-BE49-F238E27FC236}">
                <a16:creationId xmlns:a16="http://schemas.microsoft.com/office/drawing/2014/main" id="{FCCB83F9-6B72-AC02-A9B1-A9E43DC3EF0B}"/>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3F1D013-3226-5668-A862-E8D465F3B6AA}"/>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CFCB6631-695A-6240-8320-08FD6C59B020}"/>
              </a:ext>
            </a:extLst>
          </p:cNvPr>
          <p:cNvPicPr>
            <a:picLocks noChangeAspect="1"/>
          </p:cNvPicPr>
          <p:nvPr/>
        </p:nvPicPr>
        <p:blipFill>
          <a:blip r:embed="rId2"/>
          <a:srcRect l="1346"/>
          <a:stretch>
            <a:fillRect/>
          </a:stretch>
        </p:blipFill>
        <p:spPr>
          <a:xfrm>
            <a:off x="6599997" y="1331750"/>
            <a:ext cx="5000510" cy="5068732"/>
          </a:xfrm>
          <a:prstGeom prst="rect">
            <a:avLst/>
          </a:prstGeom>
        </p:spPr>
      </p:pic>
    </p:spTree>
    <p:extLst>
      <p:ext uri="{BB962C8B-B14F-4D97-AF65-F5344CB8AC3E}">
        <p14:creationId xmlns:p14="http://schemas.microsoft.com/office/powerpoint/2010/main" val="34179538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C7C24E-0CF0-13C6-1B7D-2463CF3D8D6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0BBA72B-DEE8-29B8-9ADC-2C5438B79F18}"/>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4680E559-9AD7-5897-5C89-750AC60E78E5}"/>
              </a:ext>
            </a:extLst>
          </p:cNvPr>
          <p:cNvSpPr>
            <a:spLocks noGrp="1"/>
          </p:cNvSpPr>
          <p:nvPr>
            <p:ph type="body" sz="quarter" idx="28"/>
          </p:nvPr>
        </p:nvSpPr>
        <p:spPr>
          <a:xfrm>
            <a:off x="536732" y="1276202"/>
            <a:ext cx="5478741" cy="5330713"/>
          </a:xfrm>
        </p:spPr>
        <p:txBody>
          <a:bodyPr/>
          <a:lstStyle/>
          <a:p>
            <a:r>
              <a:rPr lang="en-US" sz="1200" b="1" dirty="0">
                <a:latin typeface="Spectral"/>
              </a:rPr>
              <a:t>Stream processing</a:t>
            </a:r>
            <a:r>
              <a:rPr lang="en-US" sz="1200" dirty="0">
                <a:latin typeface="Spectral"/>
              </a:rPr>
              <a:t> is a more recent approach that has gained popularity with the rise of </a:t>
            </a:r>
            <a:r>
              <a:rPr lang="en-US" sz="1200" b="1" dirty="0">
                <a:latin typeface="Spectral"/>
              </a:rPr>
              <a:t>real-time data</a:t>
            </a:r>
            <a:r>
              <a:rPr lang="en-US" sz="1200" dirty="0">
                <a:latin typeface="Spectral"/>
              </a:rPr>
              <a:t> and the need for immediate insights.</a:t>
            </a:r>
          </a:p>
          <a:p>
            <a:r>
              <a:rPr lang="en-US" sz="1200" dirty="0">
                <a:latin typeface="Spectral"/>
              </a:rPr>
              <a:t>It involves processing data in </a:t>
            </a:r>
            <a:r>
              <a:rPr lang="en-US" sz="1200" b="1" dirty="0">
                <a:latin typeface="Spectral"/>
              </a:rPr>
              <a:t>real time</a:t>
            </a:r>
            <a:r>
              <a:rPr lang="en-US" sz="1200" dirty="0">
                <a:latin typeface="Spectral"/>
              </a:rPr>
              <a:t> or </a:t>
            </a:r>
            <a:r>
              <a:rPr lang="en-US" sz="1200" b="1" dirty="0">
                <a:latin typeface="Spectral"/>
              </a:rPr>
              <a:t>near real time</a:t>
            </a:r>
            <a:r>
              <a:rPr lang="en-US" sz="1200" dirty="0">
                <a:latin typeface="Spectral"/>
              </a:rPr>
              <a:t> as it arrives.</a:t>
            </a:r>
          </a:p>
          <a:p>
            <a:endParaRPr lang="en-US" sz="1200" dirty="0">
              <a:latin typeface="Spectral"/>
            </a:endParaRPr>
          </a:p>
          <a:p>
            <a:r>
              <a:rPr lang="en-IN" sz="1800" b="1" dirty="0">
                <a:latin typeface="Spectral"/>
              </a:rPr>
              <a:t>Key Characteristics:</a:t>
            </a:r>
          </a:p>
          <a:p>
            <a:pPr marL="285750" indent="-285750">
              <a:buFont typeface="Wingdings" panose="05000000000000000000" pitchFamily="2" charset="2"/>
              <a:buChar char="§"/>
            </a:pPr>
            <a:r>
              <a:rPr lang="en-US" sz="1200" b="1" dirty="0">
                <a:latin typeface="Spectral"/>
              </a:rPr>
              <a:t>Real-time processing</a:t>
            </a:r>
            <a:r>
              <a:rPr lang="en-US" sz="1200" dirty="0">
                <a:latin typeface="Spectral"/>
              </a:rPr>
              <a:t>: Data is processed as soon as it is received.</a:t>
            </a:r>
          </a:p>
          <a:p>
            <a:pPr marL="285750" indent="-285750">
              <a:buFont typeface="Wingdings" panose="05000000000000000000" pitchFamily="2" charset="2"/>
              <a:buChar char="§"/>
            </a:pPr>
            <a:r>
              <a:rPr lang="en-US" sz="1200" b="1" dirty="0">
                <a:latin typeface="Spectral"/>
              </a:rPr>
              <a:t>Low latency</a:t>
            </a:r>
            <a:r>
              <a:rPr lang="en-US" sz="1200" dirty="0">
                <a:latin typeface="Spectral"/>
              </a:rPr>
              <a:t>: Stream processing systems are designed to provide low-latency responses, often within milliseconds or seconds.</a:t>
            </a:r>
          </a:p>
          <a:p>
            <a:pPr marL="285750" indent="-285750">
              <a:buFont typeface="Wingdings" panose="05000000000000000000" pitchFamily="2" charset="2"/>
              <a:buChar char="§"/>
            </a:pPr>
            <a:r>
              <a:rPr lang="en-US" sz="1200" b="1" dirty="0">
                <a:latin typeface="Spectral"/>
              </a:rPr>
              <a:t>Event-driven</a:t>
            </a:r>
            <a:r>
              <a:rPr lang="en-US" sz="1200" dirty="0">
                <a:latin typeface="Spectral"/>
              </a:rPr>
              <a:t>: Processing is triggered by events, making it suitable for real-time applications.</a:t>
            </a:r>
          </a:p>
          <a:p>
            <a:pPr marL="285750" indent="-285750">
              <a:buFont typeface="Wingdings" panose="05000000000000000000" pitchFamily="2" charset="2"/>
              <a:buChar char="§"/>
            </a:pPr>
            <a:r>
              <a:rPr lang="en-US" sz="1200" b="1" dirty="0">
                <a:latin typeface="Spectral"/>
              </a:rPr>
              <a:t>Infinite data streams</a:t>
            </a:r>
            <a:r>
              <a:rPr lang="en-US" sz="1200" dirty="0">
                <a:latin typeface="Spectral"/>
              </a:rPr>
              <a:t>: Stream processing systems work on continuous flows of data, as opposed to finite datasets in batch processing.</a:t>
            </a:r>
          </a:p>
          <a:p>
            <a:pPr marL="285750" indent="-285750">
              <a:buFont typeface="Wingdings" panose="05000000000000000000" pitchFamily="2" charset="2"/>
              <a:buChar char="§"/>
            </a:pPr>
            <a:endParaRPr lang="en-US" sz="1200" dirty="0">
              <a:latin typeface="Spectral"/>
            </a:endParaRPr>
          </a:p>
          <a:p>
            <a:r>
              <a:rPr lang="en-IN" sz="1800" b="1" dirty="0">
                <a:latin typeface="Spectral"/>
              </a:rPr>
              <a:t>Example Use Cases:</a:t>
            </a:r>
          </a:p>
          <a:p>
            <a:pPr marL="285750" indent="-285750">
              <a:buFont typeface="Wingdings" panose="05000000000000000000" pitchFamily="2" charset="2"/>
              <a:buChar char="§"/>
            </a:pPr>
            <a:r>
              <a:rPr lang="en-US" sz="1200" dirty="0">
                <a:latin typeface="Spectral"/>
              </a:rPr>
              <a:t>Monitoring sensor data in IoT systems.</a:t>
            </a:r>
          </a:p>
          <a:p>
            <a:pPr marL="285750" indent="-285750">
              <a:buFont typeface="Wingdings" panose="05000000000000000000" pitchFamily="2" charset="2"/>
              <a:buChar char="§"/>
            </a:pPr>
            <a:r>
              <a:rPr lang="en-US" sz="1200" dirty="0">
                <a:latin typeface="Spectral"/>
              </a:rPr>
              <a:t>Detecting fraud in financial transactions in real-time.</a:t>
            </a:r>
          </a:p>
          <a:p>
            <a:pPr marL="285750" indent="-285750">
              <a:buFont typeface="Wingdings" panose="05000000000000000000" pitchFamily="2" charset="2"/>
              <a:buChar char="§"/>
            </a:pPr>
            <a:r>
              <a:rPr lang="en-US" sz="1200" dirty="0">
                <a:latin typeface="Spectral"/>
              </a:rPr>
              <a:t>Real-time analytics for online user activity.</a:t>
            </a:r>
          </a:p>
          <a:p>
            <a:endParaRPr lang="en-US" sz="1200" dirty="0">
              <a:latin typeface="Spectral"/>
            </a:endParaRPr>
          </a:p>
          <a:p>
            <a:endParaRPr lang="en-US" sz="1200" dirty="0">
              <a:latin typeface="Spectral"/>
            </a:endParaRPr>
          </a:p>
        </p:txBody>
      </p:sp>
      <p:sp>
        <p:nvSpPr>
          <p:cNvPr id="5" name="Title 4">
            <a:extLst>
              <a:ext uri="{FF2B5EF4-FFF2-40B4-BE49-F238E27FC236}">
                <a16:creationId xmlns:a16="http://schemas.microsoft.com/office/drawing/2014/main" id="{668892A3-1705-CBFC-38B4-A52AAD7F6865}"/>
              </a:ext>
            </a:extLst>
          </p:cNvPr>
          <p:cNvSpPr>
            <a:spLocks noGrp="1"/>
          </p:cNvSpPr>
          <p:nvPr>
            <p:ph type="title"/>
          </p:nvPr>
        </p:nvSpPr>
        <p:spPr>
          <a:xfrm>
            <a:off x="536732" y="251085"/>
            <a:ext cx="10202801" cy="913126"/>
          </a:xfrm>
        </p:spPr>
        <p:txBody>
          <a:bodyPr/>
          <a:lstStyle/>
          <a:p>
            <a:r>
              <a:rPr lang="en-IN" dirty="0"/>
              <a:t>2. Stream Processing</a:t>
            </a:r>
          </a:p>
        </p:txBody>
      </p:sp>
      <p:cxnSp>
        <p:nvCxnSpPr>
          <p:cNvPr id="4" name="Straight Connector 3">
            <a:extLst>
              <a:ext uri="{FF2B5EF4-FFF2-40B4-BE49-F238E27FC236}">
                <a16:creationId xmlns:a16="http://schemas.microsoft.com/office/drawing/2014/main" id="{15CF31B2-26D5-3FF0-FC02-CCB8E9A3C70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D294FF9F-4010-9172-59E2-F1DD4385154B}"/>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BD551F42-BDF6-283F-3B83-D6F2B7A9597C}"/>
              </a:ext>
            </a:extLst>
          </p:cNvPr>
          <p:cNvPicPr>
            <a:picLocks noChangeAspect="1"/>
          </p:cNvPicPr>
          <p:nvPr/>
        </p:nvPicPr>
        <p:blipFill>
          <a:blip r:embed="rId2"/>
          <a:srcRect l="986" t="8081" r="902" b="22270"/>
          <a:stretch>
            <a:fillRect/>
          </a:stretch>
        </p:blipFill>
        <p:spPr>
          <a:xfrm>
            <a:off x="6176528" y="1525567"/>
            <a:ext cx="5967386" cy="4236164"/>
          </a:xfrm>
          <a:prstGeom prst="rect">
            <a:avLst/>
          </a:prstGeom>
        </p:spPr>
      </p:pic>
    </p:spTree>
    <p:extLst>
      <p:ext uri="{BB962C8B-B14F-4D97-AF65-F5344CB8AC3E}">
        <p14:creationId xmlns:p14="http://schemas.microsoft.com/office/powerpoint/2010/main" val="2342302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1C95F61-4FF3-6748-35FD-065B6131D88D}"/>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A71F472E-1FD7-73DF-80E8-C6534D405DAD}"/>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EB2BD8FB-BEC3-4E78-1257-4BEAF2F67E7F}"/>
              </a:ext>
            </a:extLst>
          </p:cNvPr>
          <p:cNvSpPr>
            <a:spLocks noGrp="1"/>
          </p:cNvSpPr>
          <p:nvPr>
            <p:ph type="body" sz="quarter" idx="28"/>
          </p:nvPr>
        </p:nvSpPr>
        <p:spPr>
          <a:xfrm>
            <a:off x="536732" y="1000156"/>
            <a:ext cx="11410853" cy="5330713"/>
          </a:xfrm>
        </p:spPr>
        <p:txBody>
          <a:bodyPr/>
          <a:lstStyle/>
          <a:p>
            <a:r>
              <a:rPr lang="en-IN" sz="1200" b="1" dirty="0">
                <a:latin typeface="Spectral"/>
              </a:rPr>
              <a:t>1. Data Ingestion: </a:t>
            </a:r>
            <a:r>
              <a:rPr lang="en-US" sz="1200" dirty="0">
                <a:latin typeface="Spectral"/>
              </a:rPr>
              <a:t>The first step is the ingestion of a continuous flow of data from one or more sources. This data could come from:</a:t>
            </a:r>
          </a:p>
          <a:p>
            <a:pPr marL="285750" indent="-285750">
              <a:buFont typeface="Wingdings" panose="05000000000000000000" pitchFamily="2" charset="2"/>
              <a:buChar char="§"/>
            </a:pPr>
            <a:r>
              <a:rPr lang="en-US" sz="1200" dirty="0">
                <a:latin typeface="Spectral"/>
              </a:rPr>
              <a:t>Message brokers like </a:t>
            </a:r>
            <a:r>
              <a:rPr lang="en-US" sz="1200" b="1" dirty="0">
                <a:latin typeface="Spectral"/>
              </a:rPr>
              <a:t>Apache Kafka</a:t>
            </a:r>
            <a:r>
              <a:rPr lang="en-US" sz="1200" dirty="0">
                <a:latin typeface="Spectral"/>
              </a:rPr>
              <a:t> or </a:t>
            </a:r>
            <a:r>
              <a:rPr lang="en-US" sz="1200" b="1" dirty="0">
                <a:latin typeface="Spectral"/>
              </a:rPr>
              <a:t>AWS Kinesis</a:t>
            </a:r>
            <a:r>
              <a:rPr lang="en-US" sz="1200" dirty="0">
                <a:latin typeface="Spectral"/>
              </a:rPr>
              <a:t>.</a:t>
            </a:r>
          </a:p>
          <a:p>
            <a:pPr marL="285750" indent="-285750">
              <a:buFont typeface="Wingdings" panose="05000000000000000000" pitchFamily="2" charset="2"/>
              <a:buChar char="§"/>
            </a:pPr>
            <a:r>
              <a:rPr lang="en-US" sz="1200" dirty="0">
                <a:latin typeface="Spectral"/>
              </a:rPr>
              <a:t>IoT devices that generate sensor data.</a:t>
            </a:r>
          </a:p>
          <a:p>
            <a:pPr marL="285750" indent="-285750">
              <a:buFont typeface="Wingdings" panose="05000000000000000000" pitchFamily="2" charset="2"/>
              <a:buChar char="§"/>
            </a:pPr>
            <a:r>
              <a:rPr lang="en-US" sz="1200" dirty="0">
                <a:latin typeface="Spectral"/>
              </a:rPr>
              <a:t>Log streams from web servers.</a:t>
            </a:r>
          </a:p>
          <a:p>
            <a:pPr marL="285750" indent="-285750">
              <a:buFont typeface="Wingdings" panose="05000000000000000000" pitchFamily="2" charset="2"/>
              <a:buChar char="§"/>
            </a:pPr>
            <a:r>
              <a:rPr lang="en-US" sz="1200" dirty="0">
                <a:latin typeface="Spectral"/>
              </a:rPr>
              <a:t>Financial systems generating transaction records.</a:t>
            </a:r>
          </a:p>
          <a:p>
            <a:r>
              <a:rPr lang="en-IN" sz="1200" b="1" dirty="0">
                <a:latin typeface="Spectral"/>
              </a:rPr>
              <a:t>2. Processing/Transformation: </a:t>
            </a:r>
            <a:r>
              <a:rPr lang="en-US" sz="1200" dirty="0">
                <a:latin typeface="Spectral"/>
              </a:rPr>
              <a:t>Once data is ingested, it is processed as it arrives. Stream processing involves operations such as:</a:t>
            </a:r>
          </a:p>
          <a:p>
            <a:pPr marL="285750" indent="-285750">
              <a:buFont typeface="Wingdings" panose="05000000000000000000" pitchFamily="2" charset="2"/>
              <a:buChar char="§"/>
            </a:pPr>
            <a:r>
              <a:rPr lang="en-US" sz="1200" b="1" dirty="0">
                <a:latin typeface="Spectral"/>
              </a:rPr>
              <a:t>Filtering</a:t>
            </a:r>
            <a:r>
              <a:rPr lang="en-US" sz="1200" dirty="0">
                <a:latin typeface="Spectral"/>
              </a:rPr>
              <a:t>: Removing unnecessary or irrelevant data.</a:t>
            </a:r>
          </a:p>
          <a:p>
            <a:pPr marL="285750" indent="-285750">
              <a:buFont typeface="Wingdings" panose="05000000000000000000" pitchFamily="2" charset="2"/>
              <a:buChar char="§"/>
            </a:pPr>
            <a:r>
              <a:rPr lang="en-US" sz="1200" b="1" dirty="0">
                <a:latin typeface="Spectral"/>
              </a:rPr>
              <a:t>Aggregation</a:t>
            </a:r>
            <a:r>
              <a:rPr lang="en-US" sz="1200" dirty="0">
                <a:latin typeface="Spectral"/>
              </a:rPr>
              <a:t>: Summarizing data in real time (e.g., calculating running totals).</a:t>
            </a:r>
          </a:p>
          <a:p>
            <a:pPr marL="285750" indent="-285750">
              <a:buFont typeface="Wingdings" panose="05000000000000000000" pitchFamily="2" charset="2"/>
              <a:buChar char="§"/>
            </a:pPr>
            <a:r>
              <a:rPr lang="en-US" sz="1200" b="1" dirty="0">
                <a:latin typeface="Spectral"/>
              </a:rPr>
              <a:t>Windowing</a:t>
            </a:r>
            <a:r>
              <a:rPr lang="en-US" sz="1200" dirty="0">
                <a:latin typeface="Spectral"/>
              </a:rPr>
              <a:t>: Grouping events within a specific time window (e.g., calculating metrics over the last 10 minutes).</a:t>
            </a:r>
          </a:p>
          <a:p>
            <a:pPr marL="285750" indent="-285750">
              <a:buFont typeface="Wingdings" panose="05000000000000000000" pitchFamily="2" charset="2"/>
              <a:buChar char="§"/>
            </a:pPr>
            <a:r>
              <a:rPr lang="en-US" sz="1200" b="1" dirty="0">
                <a:latin typeface="Spectral"/>
              </a:rPr>
              <a:t>Enrichment</a:t>
            </a:r>
            <a:r>
              <a:rPr lang="en-US" sz="1200" dirty="0">
                <a:latin typeface="Spectral"/>
              </a:rPr>
              <a:t>: Joining the stream with external data sources to add more context to the event.</a:t>
            </a:r>
          </a:p>
          <a:p>
            <a:r>
              <a:rPr lang="en-IN" sz="1200" b="1" dirty="0">
                <a:latin typeface="Spectral"/>
              </a:rPr>
              <a:t>3. State Management: </a:t>
            </a:r>
            <a:r>
              <a:rPr lang="en-US" sz="1200" dirty="0">
                <a:latin typeface="Spectral"/>
              </a:rPr>
              <a:t>Many stream processing tasks require the system to maintain state (e.g., aggregating transactions per user).</a:t>
            </a:r>
          </a:p>
          <a:p>
            <a:r>
              <a:rPr lang="en-US" sz="1200" dirty="0">
                <a:latin typeface="Spectral"/>
              </a:rPr>
              <a:t>Managing state in a distributed, real-time environment is complex, but modern frameworks provide fault-tolerant state management to ensure consistency.</a:t>
            </a:r>
          </a:p>
          <a:p>
            <a:r>
              <a:rPr lang="en-IN" sz="1200" b="1" dirty="0">
                <a:latin typeface="Spectral"/>
              </a:rPr>
              <a:t>4. Output: </a:t>
            </a:r>
            <a:r>
              <a:rPr lang="en-US" sz="1200" dirty="0">
                <a:latin typeface="Spectral"/>
              </a:rPr>
              <a:t>The processed data can be used to trigger immediate actions or be sent to other systems like databases, dashboards, or external APIs.</a:t>
            </a:r>
          </a:p>
          <a:p>
            <a:r>
              <a:rPr lang="en-US" sz="1200" dirty="0">
                <a:latin typeface="Spectral"/>
              </a:rPr>
              <a:t>Common destinations include:</a:t>
            </a:r>
          </a:p>
          <a:p>
            <a:pPr marL="285750" indent="-285750">
              <a:buFont typeface="Wingdings" panose="05000000000000000000" pitchFamily="2" charset="2"/>
              <a:buChar char="§"/>
            </a:pPr>
            <a:r>
              <a:rPr lang="en-US" sz="1200" dirty="0">
                <a:latin typeface="Spectral"/>
              </a:rPr>
              <a:t>Databases for real-time analytics.</a:t>
            </a:r>
          </a:p>
          <a:p>
            <a:pPr marL="285750" indent="-285750">
              <a:buFont typeface="Wingdings" panose="05000000000000000000" pitchFamily="2" charset="2"/>
              <a:buChar char="§"/>
            </a:pPr>
            <a:r>
              <a:rPr lang="en-US" sz="1200" dirty="0">
                <a:latin typeface="Spectral"/>
              </a:rPr>
              <a:t>Alerts or notifications for abnormal events (e.g., fraud detection).</a:t>
            </a:r>
          </a:p>
          <a:p>
            <a:pPr marL="285750" indent="-285750">
              <a:buFont typeface="Wingdings" panose="05000000000000000000" pitchFamily="2" charset="2"/>
              <a:buChar char="§"/>
            </a:pPr>
            <a:r>
              <a:rPr lang="en-US" sz="1200" dirty="0">
                <a:latin typeface="Spectral"/>
              </a:rPr>
              <a:t>Updates to a real-time dashboard for visualization.</a:t>
            </a:r>
          </a:p>
        </p:txBody>
      </p:sp>
      <p:sp>
        <p:nvSpPr>
          <p:cNvPr id="5" name="Title 4">
            <a:extLst>
              <a:ext uri="{FF2B5EF4-FFF2-40B4-BE49-F238E27FC236}">
                <a16:creationId xmlns:a16="http://schemas.microsoft.com/office/drawing/2014/main" id="{79DA5EAB-8A3B-D49B-787B-6B1FE02D741A}"/>
              </a:ext>
            </a:extLst>
          </p:cNvPr>
          <p:cNvSpPr>
            <a:spLocks noGrp="1"/>
          </p:cNvSpPr>
          <p:nvPr>
            <p:ph type="title"/>
          </p:nvPr>
        </p:nvSpPr>
        <p:spPr>
          <a:xfrm>
            <a:off x="536732" y="0"/>
            <a:ext cx="10202801" cy="913126"/>
          </a:xfrm>
        </p:spPr>
        <p:txBody>
          <a:bodyPr/>
          <a:lstStyle/>
          <a:p>
            <a:r>
              <a:rPr lang="en-IN" dirty="0"/>
              <a:t>Stream Processing Workflow</a:t>
            </a:r>
          </a:p>
        </p:txBody>
      </p:sp>
      <p:sp>
        <p:nvSpPr>
          <p:cNvPr id="6" name="Freeform: Shape 5">
            <a:extLst>
              <a:ext uri="{FF2B5EF4-FFF2-40B4-BE49-F238E27FC236}">
                <a16:creationId xmlns:a16="http://schemas.microsoft.com/office/drawing/2014/main" id="{0B5F8745-17DA-4BCF-7533-54771E456B18}"/>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2796799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980F211-E694-FBE4-B4CD-5DC34D0BF05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62E75398-8345-01AC-77DF-B3EC9A6A9DDB}"/>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35179DEB-307F-7278-41F9-0AA093752154}"/>
              </a:ext>
            </a:extLst>
          </p:cNvPr>
          <p:cNvSpPr>
            <a:spLocks noGrp="1"/>
          </p:cNvSpPr>
          <p:nvPr>
            <p:ph type="body" sz="quarter" idx="28"/>
          </p:nvPr>
        </p:nvSpPr>
        <p:spPr>
          <a:xfrm>
            <a:off x="536732" y="1170895"/>
            <a:ext cx="5478741" cy="5330713"/>
          </a:xfrm>
        </p:spPr>
        <p:txBody>
          <a:bodyPr/>
          <a:lstStyle/>
          <a:p>
            <a:pPr marL="171450" indent="-171450">
              <a:buFont typeface="Wingdings" panose="05000000000000000000" pitchFamily="2" charset="2"/>
              <a:buChar char="§"/>
            </a:pPr>
            <a:r>
              <a:rPr lang="en-US" sz="1200" b="1" dirty="0">
                <a:latin typeface="Spectral"/>
              </a:rPr>
              <a:t>Complexity</a:t>
            </a:r>
            <a:r>
              <a:rPr lang="en-US" sz="1200" dirty="0">
                <a:latin typeface="Spectral"/>
              </a:rPr>
              <a:t>: The system must handle data continuously, requiring real-time monitoring, scaling, and fault tolerance mechanisms.</a:t>
            </a:r>
          </a:p>
          <a:p>
            <a:pPr marL="171450" indent="-171450">
              <a:buFont typeface="Wingdings" panose="05000000000000000000" pitchFamily="2" charset="2"/>
              <a:buChar char="§"/>
            </a:pPr>
            <a:r>
              <a:rPr lang="en-US" sz="1200" b="1" dirty="0">
                <a:latin typeface="Spectral"/>
              </a:rPr>
              <a:t>Data consistency</a:t>
            </a:r>
            <a:r>
              <a:rPr lang="en-US" sz="1200" dirty="0">
                <a:latin typeface="Spectral"/>
              </a:rPr>
              <a:t>: Since data is processed in real time, maintaining consistency, especially in distributed systems, can be difficult.</a:t>
            </a:r>
          </a:p>
          <a:p>
            <a:pPr marL="171450" indent="-171450">
              <a:buFont typeface="Wingdings" panose="05000000000000000000" pitchFamily="2" charset="2"/>
              <a:buChar char="§"/>
            </a:pPr>
            <a:r>
              <a:rPr lang="en-US" sz="1200" b="1" dirty="0">
                <a:latin typeface="Spectral"/>
              </a:rPr>
              <a:t>Error Handling</a:t>
            </a:r>
            <a:r>
              <a:rPr lang="en-US" sz="1200" dirty="0">
                <a:latin typeface="Spectral"/>
              </a:rPr>
              <a:t>: In stream processing, errors need to be managed in real time. Recovering from failures while maintaining accurate results can be challenging, especially in distributed systems where state is maintained across multiple nodes.</a:t>
            </a:r>
          </a:p>
          <a:p>
            <a:endParaRPr lang="en-US" sz="100" dirty="0">
              <a:latin typeface="Spectral"/>
            </a:endParaRPr>
          </a:p>
          <a:p>
            <a:r>
              <a:rPr lang="en-IN" sz="1600" b="1" dirty="0">
                <a:latin typeface="Spectral"/>
              </a:rPr>
              <a:t>Frameworks and Tools</a:t>
            </a:r>
          </a:p>
          <a:p>
            <a:r>
              <a:rPr lang="en-IN" sz="1200" b="1" dirty="0">
                <a:latin typeface="Spectral"/>
              </a:rPr>
              <a:t>1. Apache Kafka</a:t>
            </a:r>
          </a:p>
          <a:p>
            <a:r>
              <a:rPr lang="en-US" sz="1200" dirty="0">
                <a:latin typeface="Spectral"/>
              </a:rPr>
              <a:t>Kafka is one of the most popular distributed messaging systems used for ingesting data streams. It provides high-throughput, fault-tolerant, and scalable message processing. Kafka acts as a buffer between data producers and consumers in stream processing.</a:t>
            </a:r>
          </a:p>
          <a:p>
            <a:endParaRPr lang="en-US" sz="100" dirty="0">
              <a:latin typeface="Spectral"/>
            </a:endParaRPr>
          </a:p>
          <a:p>
            <a:r>
              <a:rPr lang="en-IN" sz="1200" b="1" dirty="0">
                <a:latin typeface="Spectral"/>
              </a:rPr>
              <a:t>2. Apache Flink</a:t>
            </a:r>
          </a:p>
          <a:p>
            <a:r>
              <a:rPr lang="en-US" sz="1200" dirty="0">
                <a:latin typeface="Spectral"/>
              </a:rPr>
              <a:t>Flink is a stream processing framework known for low-latency, high-throughput data processing. It supports stateful computations and allows users to build robust real-time data pipelines.</a:t>
            </a:r>
          </a:p>
          <a:p>
            <a:endParaRPr lang="en-US" sz="100" dirty="0">
              <a:latin typeface="Spectral"/>
            </a:endParaRPr>
          </a:p>
          <a:p>
            <a:r>
              <a:rPr lang="en-IN" sz="1200" b="1" dirty="0">
                <a:latin typeface="Spectral"/>
              </a:rPr>
              <a:t>3. AWS Kinesis</a:t>
            </a:r>
          </a:p>
          <a:p>
            <a:r>
              <a:rPr lang="en-US" sz="1200" dirty="0">
                <a:latin typeface="Spectral"/>
              </a:rPr>
              <a:t>Kinesis is Amazon’s managed stream processing service. It enables real-time data ingestion and processing at scale, providing seamless integration with other AWS services like Lambda, S3, and Redshift.</a:t>
            </a:r>
          </a:p>
        </p:txBody>
      </p:sp>
      <p:sp>
        <p:nvSpPr>
          <p:cNvPr id="5" name="Title 4">
            <a:extLst>
              <a:ext uri="{FF2B5EF4-FFF2-40B4-BE49-F238E27FC236}">
                <a16:creationId xmlns:a16="http://schemas.microsoft.com/office/drawing/2014/main" id="{73AB137A-7D36-AE58-E9D8-DE8BB3B9C5EE}"/>
              </a:ext>
            </a:extLst>
          </p:cNvPr>
          <p:cNvSpPr>
            <a:spLocks noGrp="1"/>
          </p:cNvSpPr>
          <p:nvPr>
            <p:ph type="title"/>
          </p:nvPr>
        </p:nvSpPr>
        <p:spPr>
          <a:xfrm>
            <a:off x="536732" y="251085"/>
            <a:ext cx="10202801" cy="913126"/>
          </a:xfrm>
        </p:spPr>
        <p:txBody>
          <a:bodyPr/>
          <a:lstStyle/>
          <a:p>
            <a:r>
              <a:rPr lang="en-IN" dirty="0"/>
              <a:t>Challenges in Stream Processing</a:t>
            </a:r>
          </a:p>
        </p:txBody>
      </p:sp>
      <p:cxnSp>
        <p:nvCxnSpPr>
          <p:cNvPr id="4" name="Straight Connector 3">
            <a:extLst>
              <a:ext uri="{FF2B5EF4-FFF2-40B4-BE49-F238E27FC236}">
                <a16:creationId xmlns:a16="http://schemas.microsoft.com/office/drawing/2014/main" id="{09535BBF-C00D-3CD8-8985-8FFC673A63A3}"/>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01F6A42-98CD-C995-1E4B-CB84B5CF751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497A8A97-EC92-BB1C-3617-33B2B298538F}"/>
              </a:ext>
            </a:extLst>
          </p:cNvPr>
          <p:cNvPicPr>
            <a:picLocks noChangeAspect="1"/>
          </p:cNvPicPr>
          <p:nvPr/>
        </p:nvPicPr>
        <p:blipFill>
          <a:blip r:embed="rId2"/>
          <a:srcRect l="1544"/>
          <a:stretch>
            <a:fillRect/>
          </a:stretch>
        </p:blipFill>
        <p:spPr>
          <a:xfrm>
            <a:off x="6599997" y="1228198"/>
            <a:ext cx="5135578" cy="5216106"/>
          </a:xfrm>
          <a:prstGeom prst="rect">
            <a:avLst/>
          </a:prstGeom>
        </p:spPr>
      </p:pic>
    </p:spTree>
    <p:extLst>
      <p:ext uri="{BB962C8B-B14F-4D97-AF65-F5344CB8AC3E}">
        <p14:creationId xmlns:p14="http://schemas.microsoft.com/office/powerpoint/2010/main" val="1543792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5AF20B6-6270-F2C9-929E-A05D1E399824}"/>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7CE97C7-5C67-90AE-E160-D7D647BBB487}"/>
              </a:ext>
            </a:extLst>
          </p:cNvPr>
          <p:cNvPicPr>
            <a:picLocks noChangeAspect="1"/>
          </p:cNvPicPr>
          <p:nvPr/>
        </p:nvPicPr>
        <p:blipFill>
          <a:blip r:embed="rId2"/>
          <a:stretch>
            <a:fillRect/>
          </a:stretch>
        </p:blipFill>
        <p:spPr>
          <a:xfrm>
            <a:off x="2126815" y="0"/>
            <a:ext cx="7938369" cy="6858000"/>
          </a:xfrm>
          <a:prstGeom prst="rect">
            <a:avLst/>
          </a:prstGeom>
        </p:spPr>
      </p:pic>
      <p:pic>
        <p:nvPicPr>
          <p:cNvPr id="7" name="Picture 6">
            <a:extLst>
              <a:ext uri="{FF2B5EF4-FFF2-40B4-BE49-F238E27FC236}">
                <a16:creationId xmlns:a16="http://schemas.microsoft.com/office/drawing/2014/main" id="{72871DA5-076B-AC10-6C96-AA0B2D4C54F0}"/>
              </a:ext>
            </a:extLst>
          </p:cNvPr>
          <p:cNvPicPr>
            <a:picLocks noChangeAspect="1"/>
          </p:cNvPicPr>
          <p:nvPr/>
        </p:nvPicPr>
        <p:blipFill>
          <a:blip r:embed="rId2"/>
          <a:srcRect r="98610" b="78472"/>
          <a:stretch>
            <a:fillRect/>
          </a:stretch>
        </p:blipFill>
        <p:spPr>
          <a:xfrm>
            <a:off x="0" y="0"/>
            <a:ext cx="2126815" cy="1476375"/>
          </a:xfrm>
          <a:prstGeom prst="rect">
            <a:avLst/>
          </a:prstGeom>
        </p:spPr>
      </p:pic>
      <p:pic>
        <p:nvPicPr>
          <p:cNvPr id="8" name="Picture 7">
            <a:extLst>
              <a:ext uri="{FF2B5EF4-FFF2-40B4-BE49-F238E27FC236}">
                <a16:creationId xmlns:a16="http://schemas.microsoft.com/office/drawing/2014/main" id="{98CAAE8E-90FA-B59F-AF05-CAD0F7011573}"/>
              </a:ext>
            </a:extLst>
          </p:cNvPr>
          <p:cNvPicPr>
            <a:picLocks noChangeAspect="1"/>
          </p:cNvPicPr>
          <p:nvPr/>
        </p:nvPicPr>
        <p:blipFill>
          <a:blip r:embed="rId2"/>
          <a:srcRect r="98610" b="78472"/>
          <a:stretch>
            <a:fillRect/>
          </a:stretch>
        </p:blipFill>
        <p:spPr>
          <a:xfrm>
            <a:off x="10065185" y="0"/>
            <a:ext cx="2126815" cy="1476375"/>
          </a:xfrm>
          <a:prstGeom prst="rect">
            <a:avLst/>
          </a:prstGeom>
        </p:spPr>
      </p:pic>
    </p:spTree>
    <p:extLst>
      <p:ext uri="{BB962C8B-B14F-4D97-AF65-F5344CB8AC3E}">
        <p14:creationId xmlns:p14="http://schemas.microsoft.com/office/powerpoint/2010/main" val="161634798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3404</TotalTime>
  <Words>1309</Words>
  <Application>Microsoft Office PowerPoint</Application>
  <PresentationFormat>Widescreen</PresentationFormat>
  <Paragraphs>100</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等线</vt:lpstr>
      <vt:lpstr>Abadi</vt:lpstr>
      <vt:lpstr>Arial</vt:lpstr>
      <vt:lpstr>Calibri</vt:lpstr>
      <vt:lpstr>Posterama Text Black</vt:lpstr>
      <vt:lpstr>Posterama Text SemiBold</vt:lpstr>
      <vt:lpstr>Spectral</vt:lpstr>
      <vt:lpstr>Wingdings</vt:lpstr>
      <vt:lpstr>Office 主题​​</vt:lpstr>
      <vt:lpstr>Batch vs Stream Processing</vt:lpstr>
      <vt:lpstr>1. Batch Processing</vt:lpstr>
      <vt:lpstr>Batch Processing Workflow</vt:lpstr>
      <vt:lpstr>Challenges in Batch Processing</vt:lpstr>
      <vt:lpstr>2. Stream Processing</vt:lpstr>
      <vt:lpstr>Stream Processing Workflow</vt:lpstr>
      <vt:lpstr>Challenges in Stream Processing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282</cp:revision>
  <dcterms:created xsi:type="dcterms:W3CDTF">2024-08-09T17:51:35Z</dcterms:created>
  <dcterms:modified xsi:type="dcterms:W3CDTF">2025-07-15T21:52:46Z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